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58" r:id="rId5"/>
    <p:sldId id="263" r:id="rId6"/>
    <p:sldId id="264" r:id="rId7"/>
    <p:sldId id="265" r:id="rId8"/>
    <p:sldId id="266" r:id="rId9"/>
    <p:sldId id="267" r:id="rId10"/>
    <p:sldId id="268" r:id="rId11"/>
    <p:sldId id="269"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3"/>
  </p:normalViewPr>
  <p:slideViewPr>
    <p:cSldViewPr snapToGrid="0" snapToObjects="1">
      <p:cViewPr varScale="1">
        <p:scale>
          <a:sx n="104" d="100"/>
          <a:sy n="104"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0E9C071-298B-8E4B-9D4A-1D0DB737AD5C}"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227931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E9C071-298B-8E4B-9D4A-1D0DB737AD5C}"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128392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E9C071-298B-8E4B-9D4A-1D0DB737AD5C}"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182917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E9C071-298B-8E4B-9D4A-1D0DB737AD5C}"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51109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0E9C071-298B-8E4B-9D4A-1D0DB737AD5C}"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27596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0E9C071-298B-8E4B-9D4A-1D0DB737AD5C}"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4111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0E9C071-298B-8E4B-9D4A-1D0DB737AD5C}" type="datetimeFigureOut">
              <a:rPr lang="en-US" smtClean="0"/>
              <a:t>11/17/20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417433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E9C071-298B-8E4B-9D4A-1D0DB737AD5C}" type="datetimeFigureOut">
              <a:rPr lang="en-US" smtClean="0"/>
              <a:t>11/17/20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407074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9C071-298B-8E4B-9D4A-1D0DB737AD5C}" type="datetimeFigureOut">
              <a:rPr lang="en-US" smtClean="0"/>
              <a:t>11/17/20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349617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E9C071-298B-8E4B-9D4A-1D0DB737AD5C}"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427634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E9C071-298B-8E4B-9D4A-1D0DB737AD5C}"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18AD-26FB-2042-A0A7-D640631A3B81}" type="slidenum">
              <a:rPr lang="en-US" smtClean="0"/>
              <a:t>‹#›</a:t>
            </a:fld>
            <a:endParaRPr lang="en-US"/>
          </a:p>
        </p:txBody>
      </p:sp>
    </p:spTree>
    <p:extLst>
      <p:ext uri="{BB962C8B-B14F-4D97-AF65-F5344CB8AC3E}">
        <p14:creationId xmlns:p14="http://schemas.microsoft.com/office/powerpoint/2010/main" val="161415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9C071-298B-8E4B-9D4A-1D0DB737AD5C}" type="datetimeFigureOut">
              <a:rPr lang="en-US" smtClean="0"/>
              <a:t>11/17/20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D18AD-26FB-2042-A0A7-D640631A3B81}" type="slidenum">
              <a:rPr lang="en-US" smtClean="0"/>
              <a:t>‹#›</a:t>
            </a:fld>
            <a:endParaRPr lang="en-US"/>
          </a:p>
        </p:txBody>
      </p:sp>
    </p:spTree>
    <p:extLst>
      <p:ext uri="{BB962C8B-B14F-4D97-AF65-F5344CB8AC3E}">
        <p14:creationId xmlns:p14="http://schemas.microsoft.com/office/powerpoint/2010/main" val="698649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photo, different, grass, many&#10;&#10;Description automatically generated">
            <a:extLst>
              <a:ext uri="{FF2B5EF4-FFF2-40B4-BE49-F238E27FC236}">
                <a16:creationId xmlns:a16="http://schemas.microsoft.com/office/drawing/2014/main" id="{F35291B2-0081-F046-8EC9-BAE0CB63D565}"/>
              </a:ext>
            </a:extLst>
          </p:cNvPr>
          <p:cNvPicPr>
            <a:picLocks noChangeAspect="1"/>
          </p:cNvPicPr>
          <p:nvPr/>
        </p:nvPicPr>
        <p:blipFill>
          <a:blip r:embed="rId2">
            <a:alphaModFix amt="45000"/>
          </a:blip>
          <a:stretch>
            <a:fillRect/>
          </a:stretch>
        </p:blipFill>
        <p:spPr>
          <a:xfrm>
            <a:off x="0" y="0"/>
            <a:ext cx="9144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FD9CB3A9-70AC-4D49-8279-86514E7443ED}"/>
              </a:ext>
            </a:extLst>
          </p:cNvPr>
          <p:cNvPicPr>
            <a:picLocks noChangeAspect="1"/>
          </p:cNvPicPr>
          <p:nvPr/>
        </p:nvPicPr>
        <p:blipFill>
          <a:blip r:embed="rId3"/>
          <a:stretch>
            <a:fillRect/>
          </a:stretch>
        </p:blipFill>
        <p:spPr>
          <a:xfrm>
            <a:off x="2376805" y="1358875"/>
            <a:ext cx="4390390" cy="4140250"/>
          </a:xfrm>
          <a:prstGeom prst="rect">
            <a:avLst/>
          </a:prstGeom>
        </p:spPr>
      </p:pic>
      <p:pic>
        <p:nvPicPr>
          <p:cNvPr id="13" name="Picture 12" descr="A picture containing ax, drawing&#10;&#10;Description automatically generated">
            <a:extLst>
              <a:ext uri="{FF2B5EF4-FFF2-40B4-BE49-F238E27FC236}">
                <a16:creationId xmlns:a16="http://schemas.microsoft.com/office/drawing/2014/main" id="{976D97D5-A7C4-FF43-9572-C774F3F2C8EC}"/>
              </a:ext>
            </a:extLst>
          </p:cNvPr>
          <p:cNvPicPr>
            <a:picLocks noChangeAspect="1"/>
          </p:cNvPicPr>
          <p:nvPr/>
        </p:nvPicPr>
        <p:blipFill>
          <a:blip r:embed="rId4"/>
          <a:stretch>
            <a:fillRect/>
          </a:stretch>
        </p:blipFill>
        <p:spPr>
          <a:xfrm>
            <a:off x="8361680" y="5735878"/>
            <a:ext cx="645160" cy="1012901"/>
          </a:xfrm>
          <a:prstGeom prst="rect">
            <a:avLst/>
          </a:prstGeom>
        </p:spPr>
      </p:pic>
    </p:spTree>
    <p:extLst>
      <p:ext uri="{BB962C8B-B14F-4D97-AF65-F5344CB8AC3E}">
        <p14:creationId xmlns:p14="http://schemas.microsoft.com/office/powerpoint/2010/main" val="2170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FBB05A7-3552-834A-B097-6B8DF8D4F89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FF1A7D-9AE6-2A40-8864-CA5C2061DDE7}"/>
              </a:ext>
            </a:extLst>
          </p:cNvPr>
          <p:cNvSpPr txBox="1"/>
          <p:nvPr/>
        </p:nvSpPr>
        <p:spPr>
          <a:xfrm>
            <a:off x="176083" y="224758"/>
            <a:ext cx="5183660" cy="1969770"/>
          </a:xfrm>
          <a:prstGeom prst="rect">
            <a:avLst/>
          </a:prstGeom>
          <a:solidFill>
            <a:schemeClr val="bg1"/>
          </a:solidFill>
        </p:spPr>
        <p:txBody>
          <a:bodyPr wrap="square" rtlCol="0">
            <a:spAutoFit/>
          </a:bodyPr>
          <a:lstStyle/>
          <a:p>
            <a:pPr algn="ctr"/>
            <a:r>
              <a:rPr lang="en-GB" b="1" dirty="0">
                <a:latin typeface="Arial" panose="020B0604020202020204" pitchFamily="34" charset="0"/>
                <a:cs typeface="Arial" panose="020B0604020202020204" pitchFamily="34" charset="0"/>
              </a:rPr>
              <a:t>The believers shared a common purpose, and every day they spent much of their time together in the Temple area. They also ate together in their homes. They were happy to share their food and ate with joyful hearts.</a:t>
            </a:r>
            <a:endParaRPr lang="en-US"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Acts 2:46</a:t>
            </a:r>
          </a:p>
        </p:txBody>
      </p:sp>
    </p:spTree>
    <p:extLst>
      <p:ext uri="{BB962C8B-B14F-4D97-AF65-F5344CB8AC3E}">
        <p14:creationId xmlns:p14="http://schemas.microsoft.com/office/powerpoint/2010/main" val="961785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necklace hanging on a wall&#10;&#10;Description automatically generated">
            <a:extLst>
              <a:ext uri="{FF2B5EF4-FFF2-40B4-BE49-F238E27FC236}">
                <a16:creationId xmlns:a16="http://schemas.microsoft.com/office/drawing/2014/main" id="{E08A2725-C780-B14A-8AF2-F575BFC9A1AF}"/>
              </a:ext>
            </a:extLst>
          </p:cNvPr>
          <p:cNvPicPr>
            <a:picLocks noChangeAspect="1"/>
          </p:cNvPicPr>
          <p:nvPr/>
        </p:nvPicPr>
        <p:blipFill rotWithShape="1">
          <a:blip r:embed="rId2"/>
          <a:srcRect l="25320" r="-1" b="-1"/>
          <a:stretch/>
        </p:blipFill>
        <p:spPr>
          <a:xfrm>
            <a:off x="20" y="1282"/>
            <a:ext cx="9143980" cy="6856718"/>
          </a:xfrm>
          <a:prstGeom prst="rect">
            <a:avLst/>
          </a:prstGeom>
        </p:spPr>
      </p:pic>
      <p:sp>
        <p:nvSpPr>
          <p:cNvPr id="4" name="TextBox 3">
            <a:extLst>
              <a:ext uri="{FF2B5EF4-FFF2-40B4-BE49-F238E27FC236}">
                <a16:creationId xmlns:a16="http://schemas.microsoft.com/office/drawing/2014/main" id="{751AA426-06F6-154A-A133-F4A6F0548588}"/>
              </a:ext>
            </a:extLst>
          </p:cNvPr>
          <p:cNvSpPr txBox="1"/>
          <p:nvPr/>
        </p:nvSpPr>
        <p:spPr>
          <a:xfrm>
            <a:off x="2113006" y="4497860"/>
            <a:ext cx="4917988" cy="1938992"/>
          </a:xfrm>
          <a:prstGeom prst="rect">
            <a:avLst/>
          </a:prstGeom>
          <a:solidFill>
            <a:schemeClr val="bg1"/>
          </a:solidFill>
          <a:effectLst>
            <a:softEdge rad="76200"/>
          </a:effectLst>
        </p:spPr>
        <p:txBody>
          <a:bodyPr wrap="square" rtlCol="0">
            <a:spAutoFit/>
          </a:bodyPr>
          <a:lstStyle/>
          <a:p>
            <a:pPr algn="ctr"/>
            <a:r>
              <a:rPr lang="en-US" sz="2800" b="1" dirty="0">
                <a:latin typeface="Arial" panose="020B0604020202020204" pitchFamily="34" charset="0"/>
                <a:cs typeface="Arial" panose="020B0604020202020204" pitchFamily="34" charset="0"/>
              </a:rPr>
              <a:t>“This is my command- that you </a:t>
            </a:r>
            <a:r>
              <a:rPr lang="en-US" sz="2800" b="1" dirty="0">
                <a:solidFill>
                  <a:srgbClr val="C00000"/>
                </a:solidFill>
                <a:latin typeface="Arial" panose="020B0604020202020204" pitchFamily="34" charset="0"/>
                <a:cs typeface="Arial" panose="020B0604020202020204" pitchFamily="34" charset="0"/>
              </a:rPr>
              <a:t>love one another </a:t>
            </a:r>
            <a:r>
              <a:rPr lang="en-US" sz="2800" b="1" dirty="0">
                <a:latin typeface="Arial" panose="020B0604020202020204" pitchFamily="34" charset="0"/>
                <a:cs typeface="Arial" panose="020B0604020202020204" pitchFamily="34" charset="0"/>
              </a:rPr>
              <a:t>as I have loved you.”</a:t>
            </a:r>
          </a:p>
          <a:p>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John 15:12</a:t>
            </a:r>
          </a:p>
        </p:txBody>
      </p:sp>
    </p:spTree>
    <p:extLst>
      <p:ext uri="{BB962C8B-B14F-4D97-AF65-F5344CB8AC3E}">
        <p14:creationId xmlns:p14="http://schemas.microsoft.com/office/powerpoint/2010/main" val="4231988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photo, different, grass, many&#10;&#10;Description automatically generated">
            <a:extLst>
              <a:ext uri="{FF2B5EF4-FFF2-40B4-BE49-F238E27FC236}">
                <a16:creationId xmlns:a16="http://schemas.microsoft.com/office/drawing/2014/main" id="{09957DC3-9DAF-B54F-B604-D897B5F9A693}"/>
              </a:ext>
            </a:extLst>
          </p:cNvPr>
          <p:cNvPicPr>
            <a:picLocks noChangeAspect="1"/>
          </p:cNvPicPr>
          <p:nvPr/>
        </p:nvPicPr>
        <p:blipFill>
          <a:blip r:embed="rId2">
            <a:alphaModFix amt="45000"/>
          </a:blip>
          <a:stretch>
            <a:fillRect/>
          </a:stretch>
        </p:blipFill>
        <p:spPr>
          <a:xfrm>
            <a:off x="0" y="0"/>
            <a:ext cx="9144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FD9CB3A9-70AC-4D49-8279-86514E7443ED}"/>
              </a:ext>
            </a:extLst>
          </p:cNvPr>
          <p:cNvPicPr>
            <a:picLocks noChangeAspect="1"/>
          </p:cNvPicPr>
          <p:nvPr/>
        </p:nvPicPr>
        <p:blipFill>
          <a:blip r:embed="rId3"/>
          <a:stretch>
            <a:fillRect/>
          </a:stretch>
        </p:blipFill>
        <p:spPr>
          <a:xfrm>
            <a:off x="2376805" y="1358875"/>
            <a:ext cx="4390390" cy="4140250"/>
          </a:xfrm>
          <a:prstGeom prst="rect">
            <a:avLst/>
          </a:prstGeom>
        </p:spPr>
      </p:pic>
      <p:pic>
        <p:nvPicPr>
          <p:cNvPr id="3" name="Picture 2" descr="A picture containing ax, drawing&#10;&#10;Description automatically generated">
            <a:extLst>
              <a:ext uri="{FF2B5EF4-FFF2-40B4-BE49-F238E27FC236}">
                <a16:creationId xmlns:a16="http://schemas.microsoft.com/office/drawing/2014/main" id="{FA6DAD5D-AA4A-E348-B890-5DD7D86A88F6}"/>
              </a:ext>
            </a:extLst>
          </p:cNvPr>
          <p:cNvPicPr>
            <a:picLocks noChangeAspect="1"/>
          </p:cNvPicPr>
          <p:nvPr/>
        </p:nvPicPr>
        <p:blipFill>
          <a:blip r:embed="rId4"/>
          <a:stretch>
            <a:fillRect/>
          </a:stretch>
        </p:blipFill>
        <p:spPr>
          <a:xfrm>
            <a:off x="8361680" y="5735878"/>
            <a:ext cx="645160" cy="1012901"/>
          </a:xfrm>
          <a:prstGeom prst="rect">
            <a:avLst/>
          </a:prstGeom>
        </p:spPr>
      </p:pic>
    </p:spTree>
    <p:extLst>
      <p:ext uri="{BB962C8B-B14F-4D97-AF65-F5344CB8AC3E}">
        <p14:creationId xmlns:p14="http://schemas.microsoft.com/office/powerpoint/2010/main" val="267725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hoto, different, grass, many&#10;&#10;Description automatically generated">
            <a:extLst>
              <a:ext uri="{FF2B5EF4-FFF2-40B4-BE49-F238E27FC236}">
                <a16:creationId xmlns:a16="http://schemas.microsoft.com/office/drawing/2014/main" id="{B3E9E02C-95A5-1F4A-AB7F-E8074B2A4EC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006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hoto, different, grass, many&#10;&#10;Description automatically generated">
            <a:extLst>
              <a:ext uri="{FF2B5EF4-FFF2-40B4-BE49-F238E27FC236}">
                <a16:creationId xmlns:a16="http://schemas.microsoft.com/office/drawing/2014/main" id="{B3E9E02C-95A5-1F4A-AB7F-E8074B2A4ECF}"/>
              </a:ext>
            </a:extLst>
          </p:cNvPr>
          <p:cNvPicPr>
            <a:picLocks noChangeAspect="1"/>
          </p:cNvPicPr>
          <p:nvPr/>
        </p:nvPicPr>
        <p:blipFill>
          <a:blip r:embed="rId2"/>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93FEABFF-C994-A542-9065-B3181AB9B314}"/>
              </a:ext>
            </a:extLst>
          </p:cNvPr>
          <p:cNvSpPr/>
          <p:nvPr/>
        </p:nvSpPr>
        <p:spPr>
          <a:xfrm>
            <a:off x="0" y="0"/>
            <a:ext cx="9144000" cy="6858001"/>
          </a:xfrm>
          <a:prstGeom prst="rect">
            <a:avLst/>
          </a:prstGeom>
          <a:solidFill>
            <a:schemeClr val="bg1">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oking, cake, orange, large&#10;&#10;Description automatically generated">
            <a:extLst>
              <a:ext uri="{FF2B5EF4-FFF2-40B4-BE49-F238E27FC236}">
                <a16:creationId xmlns:a16="http://schemas.microsoft.com/office/drawing/2014/main" id="{715377D0-6D32-A74F-B25E-3B9B91F5A637}"/>
              </a:ext>
            </a:extLst>
          </p:cNvPr>
          <p:cNvPicPr>
            <a:picLocks noChangeAspect="1"/>
          </p:cNvPicPr>
          <p:nvPr/>
        </p:nvPicPr>
        <p:blipFill>
          <a:blip r:embed="rId3"/>
          <a:stretch>
            <a:fillRect/>
          </a:stretch>
        </p:blipFill>
        <p:spPr>
          <a:xfrm>
            <a:off x="4572001" y="5141447"/>
            <a:ext cx="2294212" cy="1716552"/>
          </a:xfrm>
          <a:prstGeom prst="rect">
            <a:avLst/>
          </a:prstGeom>
        </p:spPr>
      </p:pic>
    </p:spTree>
    <p:extLst>
      <p:ext uri="{BB962C8B-B14F-4D97-AF65-F5344CB8AC3E}">
        <p14:creationId xmlns:p14="http://schemas.microsoft.com/office/powerpoint/2010/main" val="179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hoto, different, grass, many&#10;&#10;Description automatically generated">
            <a:extLst>
              <a:ext uri="{FF2B5EF4-FFF2-40B4-BE49-F238E27FC236}">
                <a16:creationId xmlns:a16="http://schemas.microsoft.com/office/drawing/2014/main" id="{A77BE45C-B786-FF4C-B936-14F040FB7D4E}"/>
              </a:ext>
            </a:extLst>
          </p:cNvPr>
          <p:cNvPicPr>
            <a:picLocks noChangeAspect="1"/>
          </p:cNvPicPr>
          <p:nvPr/>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98E349B2-87F9-A244-B41F-D3251D03A197}"/>
              </a:ext>
            </a:extLst>
          </p:cNvPr>
          <p:cNvSpPr/>
          <p:nvPr/>
        </p:nvSpPr>
        <p:spPr>
          <a:xfrm>
            <a:off x="0" y="0"/>
            <a:ext cx="9144000" cy="6858001"/>
          </a:xfrm>
          <a:prstGeom prst="rect">
            <a:avLst/>
          </a:prstGeom>
          <a:solidFill>
            <a:schemeClr val="bg1">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ooking, cake, orange, large&#10;&#10;Description automatically generated">
            <a:extLst>
              <a:ext uri="{FF2B5EF4-FFF2-40B4-BE49-F238E27FC236}">
                <a16:creationId xmlns:a16="http://schemas.microsoft.com/office/drawing/2014/main" id="{080970CD-549C-5340-BC49-DB30D593317F}"/>
              </a:ext>
            </a:extLst>
          </p:cNvPr>
          <p:cNvPicPr>
            <a:picLocks noChangeAspect="1"/>
          </p:cNvPicPr>
          <p:nvPr/>
        </p:nvPicPr>
        <p:blipFill>
          <a:blip r:embed="rId3"/>
          <a:stretch>
            <a:fillRect/>
          </a:stretch>
        </p:blipFill>
        <p:spPr>
          <a:xfrm>
            <a:off x="0" y="-1"/>
            <a:ext cx="9144000" cy="6858000"/>
          </a:xfrm>
          <a:prstGeom prst="rect">
            <a:avLst/>
          </a:prstGeom>
        </p:spPr>
      </p:pic>
      <p:grpSp>
        <p:nvGrpSpPr>
          <p:cNvPr id="11" name="Group 10">
            <a:extLst>
              <a:ext uri="{FF2B5EF4-FFF2-40B4-BE49-F238E27FC236}">
                <a16:creationId xmlns:a16="http://schemas.microsoft.com/office/drawing/2014/main" id="{62B7BE22-DD69-3D45-99F4-098358718E7E}"/>
              </a:ext>
            </a:extLst>
          </p:cNvPr>
          <p:cNvGrpSpPr/>
          <p:nvPr/>
        </p:nvGrpSpPr>
        <p:grpSpPr>
          <a:xfrm>
            <a:off x="-946" y="5867400"/>
            <a:ext cx="9144946" cy="990600"/>
            <a:chOff x="0" y="5867400"/>
            <a:chExt cx="9194574" cy="990600"/>
          </a:xfrm>
        </p:grpSpPr>
        <p:sp>
          <p:nvSpPr>
            <p:cNvPr id="12" name="Rectangle 11">
              <a:extLst>
                <a:ext uri="{FF2B5EF4-FFF2-40B4-BE49-F238E27FC236}">
                  <a16:creationId xmlns:a16="http://schemas.microsoft.com/office/drawing/2014/main" id="{0D80FD98-55AB-DC40-AFFE-4D6E4985D77D}"/>
                </a:ext>
              </a:extLst>
            </p:cNvPr>
            <p:cNvSpPr/>
            <p:nvPr/>
          </p:nvSpPr>
          <p:spPr>
            <a:xfrm>
              <a:off x="0" y="5867400"/>
              <a:ext cx="9194574"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F20DE6-6544-3242-A148-AEB7BB434B7F}"/>
                </a:ext>
              </a:extLst>
            </p:cNvPr>
            <p:cNvSpPr txBox="1"/>
            <p:nvPr/>
          </p:nvSpPr>
          <p:spPr>
            <a:xfrm>
              <a:off x="0" y="6221288"/>
              <a:ext cx="9194574" cy="615553"/>
            </a:xfrm>
            <a:prstGeom prst="rect">
              <a:avLst/>
            </a:prstGeom>
            <a:solidFill>
              <a:schemeClr val="bg1"/>
            </a:solidFill>
          </p:spPr>
          <p:txBody>
            <a:bodyPr wrap="square" rtlCol="0">
              <a:spAutoFit/>
            </a:bodyPr>
            <a:lstStyle/>
            <a:p>
              <a:pPr algn="ctr"/>
              <a:r>
                <a:rPr lang="en-GB" b="1" dirty="0">
                  <a:latin typeface="Arial" panose="020B0604020202020204" pitchFamily="34" charset="0"/>
                  <a:cs typeface="Arial" panose="020B0604020202020204" pitchFamily="34" charset="0"/>
                </a:rPr>
                <a:t>He has given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us His Spirit to</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help us since then,</a:t>
              </a:r>
              <a:endParaRPr lang="en-GB"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06902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oking, cake, orange, large&#10;&#10;Description automatically generated">
            <a:extLst>
              <a:ext uri="{FF2B5EF4-FFF2-40B4-BE49-F238E27FC236}">
                <a16:creationId xmlns:a16="http://schemas.microsoft.com/office/drawing/2014/main" id="{6675D332-AC12-C54A-96AD-DBBD0D1CB00F}"/>
              </a:ext>
            </a:extLst>
          </p:cNvPr>
          <p:cNvPicPr>
            <a:picLocks noChangeAspect="1"/>
          </p:cNvPicPr>
          <p:nvPr/>
        </p:nvPicPr>
        <p:blipFill>
          <a:blip r:embed="rId2"/>
          <a:stretch>
            <a:fillRect/>
          </a:stretch>
        </p:blipFill>
        <p:spPr>
          <a:xfrm>
            <a:off x="0" y="0"/>
            <a:ext cx="9144000" cy="6858000"/>
          </a:xfrm>
          <a:prstGeom prst="rect">
            <a:avLst/>
          </a:prstGeom>
        </p:spPr>
      </p:pic>
      <p:grpSp>
        <p:nvGrpSpPr>
          <p:cNvPr id="5" name="Group 4">
            <a:extLst>
              <a:ext uri="{FF2B5EF4-FFF2-40B4-BE49-F238E27FC236}">
                <a16:creationId xmlns:a16="http://schemas.microsoft.com/office/drawing/2014/main" id="{B4705A50-EDFE-9C4D-96CA-F3CC4FDE1EA9}"/>
              </a:ext>
            </a:extLst>
          </p:cNvPr>
          <p:cNvGrpSpPr/>
          <p:nvPr/>
        </p:nvGrpSpPr>
        <p:grpSpPr>
          <a:xfrm>
            <a:off x="-946" y="5867400"/>
            <a:ext cx="9144946" cy="990600"/>
            <a:chOff x="0" y="5867400"/>
            <a:chExt cx="9194574" cy="990600"/>
          </a:xfrm>
        </p:grpSpPr>
        <p:sp>
          <p:nvSpPr>
            <p:cNvPr id="6" name="Rectangle 5">
              <a:extLst>
                <a:ext uri="{FF2B5EF4-FFF2-40B4-BE49-F238E27FC236}">
                  <a16:creationId xmlns:a16="http://schemas.microsoft.com/office/drawing/2014/main" id="{D16BFFBD-A327-9A4B-A9DB-018D4377097E}"/>
                </a:ext>
              </a:extLst>
            </p:cNvPr>
            <p:cNvSpPr/>
            <p:nvPr/>
          </p:nvSpPr>
          <p:spPr>
            <a:xfrm>
              <a:off x="0" y="5867400"/>
              <a:ext cx="9194574"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CEA840-3967-144B-93D5-33FB377298A9}"/>
                </a:ext>
              </a:extLst>
            </p:cNvPr>
            <p:cNvSpPr txBox="1"/>
            <p:nvPr/>
          </p:nvSpPr>
          <p:spPr>
            <a:xfrm>
              <a:off x="0" y="6070312"/>
              <a:ext cx="9194574" cy="584775"/>
            </a:xfrm>
            <a:prstGeom prst="rect">
              <a:avLst/>
            </a:prstGeom>
            <a:solidFill>
              <a:schemeClr val="bg1"/>
            </a:solidFill>
          </p:spPr>
          <p:txBody>
            <a:bodyPr wrap="square" rtlCol="0">
              <a:spAutoFit/>
            </a:bodyPr>
            <a:lstStyle/>
            <a:p>
              <a:pPr algn="ctr"/>
              <a:r>
                <a:rPr lang="en-US" sz="3200" b="1" dirty="0">
                  <a:latin typeface="Arial" panose="020B0604020202020204" pitchFamily="34" charset="0"/>
                  <a:cs typeface="Arial" panose="020B0604020202020204" pitchFamily="34" charset="0"/>
                </a:rPr>
                <a:t>The first Christians loved one another</a:t>
              </a:r>
            </a:p>
          </p:txBody>
        </p:sp>
      </p:grpSp>
    </p:spTree>
    <p:extLst>
      <p:ext uri="{BB962C8B-B14F-4D97-AF65-F5344CB8AC3E}">
        <p14:creationId xmlns:p14="http://schemas.microsoft.com/office/powerpoint/2010/main" val="37335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96A61-872A-444B-A3F5-F429241F25AF}"/>
              </a:ext>
            </a:extLst>
          </p:cNvPr>
          <p:cNvSpPr txBox="1"/>
          <p:nvPr/>
        </p:nvSpPr>
        <p:spPr>
          <a:xfrm>
            <a:off x="3243648" y="3105834"/>
            <a:ext cx="2656703"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Insert pictures of local church buildings</a:t>
            </a:r>
          </a:p>
        </p:txBody>
      </p:sp>
    </p:spTree>
    <p:extLst>
      <p:ext uri="{BB962C8B-B14F-4D97-AF65-F5344CB8AC3E}">
        <p14:creationId xmlns:p14="http://schemas.microsoft.com/office/powerpoint/2010/main" val="146835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871030-25BA-5F4D-BE94-58B47EB25802}"/>
              </a:ext>
            </a:extLst>
          </p:cNvPr>
          <p:cNvSpPr txBox="1"/>
          <p:nvPr/>
        </p:nvSpPr>
        <p:spPr>
          <a:xfrm>
            <a:off x="3243648" y="2690336"/>
            <a:ext cx="2656703"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Insert pictures of people who are part of your church and activities they can be involved in together.</a:t>
            </a:r>
          </a:p>
        </p:txBody>
      </p:sp>
    </p:spTree>
    <p:extLst>
      <p:ext uri="{BB962C8B-B14F-4D97-AF65-F5344CB8AC3E}">
        <p14:creationId xmlns:p14="http://schemas.microsoft.com/office/powerpoint/2010/main" val="4141901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6B5F8-5254-F14B-A5A3-C798EDA812E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FF1A7D-9AE6-2A40-8864-CA5C2061DDE7}"/>
              </a:ext>
            </a:extLst>
          </p:cNvPr>
          <p:cNvSpPr txBox="1"/>
          <p:nvPr/>
        </p:nvSpPr>
        <p:spPr>
          <a:xfrm>
            <a:off x="197708" y="239628"/>
            <a:ext cx="4843848" cy="2523768"/>
          </a:xfrm>
          <a:prstGeom prst="rect">
            <a:avLst/>
          </a:prstGeom>
          <a:solidFill>
            <a:schemeClr val="bg1"/>
          </a:solidFill>
        </p:spPr>
        <p:txBody>
          <a:bodyPr wrap="square" rtlCol="0">
            <a:spAutoFit/>
          </a:bodyPr>
          <a:lstStyle/>
          <a:p>
            <a:pPr algn="ctr"/>
            <a:r>
              <a:rPr lang="en-GB" b="1" dirty="0">
                <a:latin typeface="Arial" panose="020B0604020202020204" pitchFamily="34" charset="0"/>
                <a:cs typeface="Arial" panose="020B0604020202020204" pitchFamily="34" charset="0"/>
              </a:rPr>
              <a:t>The believers spent their time listening to the teaching of the apostles. They shared everything with each other. They ate together and prayed together.  Many wonders and miraculous signs were happening through the apostles, and everyone felt great respect for God. </a:t>
            </a:r>
          </a:p>
          <a:p>
            <a:pPr algn="ctr"/>
            <a:endParaRPr lang="en-GB" sz="16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Acts 2:42-43</a:t>
            </a:r>
          </a:p>
        </p:txBody>
      </p:sp>
    </p:spTree>
    <p:extLst>
      <p:ext uri="{BB962C8B-B14F-4D97-AF65-F5344CB8AC3E}">
        <p14:creationId xmlns:p14="http://schemas.microsoft.com/office/powerpoint/2010/main" val="3695019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6B6AE-CA0C-384F-A456-CD9CB02D3F3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FF1A7D-9AE6-2A40-8864-CA5C2061DDE7}"/>
              </a:ext>
            </a:extLst>
          </p:cNvPr>
          <p:cNvSpPr txBox="1"/>
          <p:nvPr/>
        </p:nvSpPr>
        <p:spPr>
          <a:xfrm>
            <a:off x="3685402" y="4309922"/>
            <a:ext cx="5183660" cy="2123658"/>
          </a:xfrm>
          <a:prstGeom prst="rect">
            <a:avLst/>
          </a:prstGeom>
          <a:solidFill>
            <a:schemeClr val="bg1"/>
          </a:solidFill>
        </p:spPr>
        <p:txBody>
          <a:bodyPr wrap="square" rtlCol="0">
            <a:spAutoFit/>
          </a:bodyPr>
          <a:lstStyle/>
          <a:p>
            <a:pPr algn="ctr"/>
            <a:r>
              <a:rPr lang="en-GB" sz="2000" b="1" dirty="0">
                <a:latin typeface="Arial" panose="020B0604020202020204" pitchFamily="34" charset="0"/>
                <a:cs typeface="Arial" panose="020B0604020202020204" pitchFamily="34" charset="0"/>
              </a:rPr>
              <a:t>All the believers stayed together and shared everything.  They sold their land and the things they owned. Then they divided the money and gave it to those who needed it. </a:t>
            </a:r>
          </a:p>
          <a:p>
            <a:pPr algn="ctr"/>
            <a:endParaRPr lang="en-GB"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Acts 2:44-45</a:t>
            </a:r>
          </a:p>
        </p:txBody>
      </p:sp>
    </p:spTree>
    <p:extLst>
      <p:ext uri="{BB962C8B-B14F-4D97-AF65-F5344CB8AC3E}">
        <p14:creationId xmlns:p14="http://schemas.microsoft.com/office/powerpoint/2010/main" val="271575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190</Words>
  <Application>Microsoft Macintosh PowerPoint</Application>
  <PresentationFormat>On-screen Show (4:3)</PresentationFormat>
  <Paragraphs>16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Sheppard</dc:creator>
  <cp:lastModifiedBy>Rachel Sheppard</cp:lastModifiedBy>
  <cp:revision>2</cp:revision>
  <dcterms:created xsi:type="dcterms:W3CDTF">2020-11-17T15:47:03Z</dcterms:created>
  <dcterms:modified xsi:type="dcterms:W3CDTF">2020-11-17T15:51:03Z</dcterms:modified>
</cp:coreProperties>
</file>